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32"/>
  </p:notesMasterIdLst>
  <p:sldIdLst>
    <p:sldId id="256" r:id="rId5"/>
    <p:sldId id="266" r:id="rId6"/>
    <p:sldId id="267" r:id="rId7"/>
    <p:sldId id="279" r:id="rId8"/>
    <p:sldId id="288" r:id="rId9"/>
    <p:sldId id="284" r:id="rId10"/>
    <p:sldId id="285" r:id="rId11"/>
    <p:sldId id="290" r:id="rId12"/>
    <p:sldId id="289" r:id="rId13"/>
    <p:sldId id="287" r:id="rId14"/>
    <p:sldId id="257" r:id="rId15"/>
    <p:sldId id="260" r:id="rId16"/>
    <p:sldId id="261" r:id="rId17"/>
    <p:sldId id="258" r:id="rId18"/>
    <p:sldId id="264" r:id="rId19"/>
    <p:sldId id="262" r:id="rId20"/>
    <p:sldId id="265" r:id="rId21"/>
    <p:sldId id="263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7" r:id="rId3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100" d="100"/>
          <a:sy n="100" d="100"/>
        </p:scale>
        <p:origin x="354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a-IR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txPr>
              <a:bodyPr/>
              <a:lstStyle/>
              <a:p>
                <a:pPr>
                  <a:defRPr lang="fa-IR"/>
                </a:pPr>
                <a:endParaRPr lang="fa-IR"/>
              </a:p>
            </c:txPr>
            <c:showVal val="1"/>
          </c:dLbls>
          <c:cat>
            <c:numRef>
              <c:f>Sheet1!$A$2:$A$8</c:f>
              <c:numCache>
                <c:formatCode>General</c:formatCode>
                <c:ptCount val="7"/>
                <c:pt idx="0">
                  <c:v>1379</c:v>
                </c:pt>
                <c:pt idx="1">
                  <c:v>1384</c:v>
                </c:pt>
                <c:pt idx="2">
                  <c:v>1386</c:v>
                </c:pt>
                <c:pt idx="3">
                  <c:v>1388</c:v>
                </c:pt>
                <c:pt idx="4">
                  <c:v>1389</c:v>
                </c:pt>
                <c:pt idx="5">
                  <c:v>1391</c:v>
                </c:pt>
                <c:pt idx="6">
                  <c:v>1392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35</c:v>
                </c:pt>
                <c:pt idx="1">
                  <c:v>40.4</c:v>
                </c:pt>
                <c:pt idx="2">
                  <c:v>46</c:v>
                </c:pt>
                <c:pt idx="3">
                  <c:v>48</c:v>
                </c:pt>
                <c:pt idx="4">
                  <c:v>45.6</c:v>
                </c:pt>
                <c:pt idx="5">
                  <c:v>56</c:v>
                </c:pt>
                <c:pt idx="6">
                  <c:v>54.9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Sheet1!$A$2:$A$8</c:f>
              <c:numCache>
                <c:formatCode>General</c:formatCode>
                <c:ptCount val="7"/>
                <c:pt idx="0">
                  <c:v>1379</c:v>
                </c:pt>
                <c:pt idx="1">
                  <c:v>1384</c:v>
                </c:pt>
                <c:pt idx="2">
                  <c:v>1386</c:v>
                </c:pt>
                <c:pt idx="3">
                  <c:v>1388</c:v>
                </c:pt>
                <c:pt idx="4">
                  <c:v>1389</c:v>
                </c:pt>
                <c:pt idx="5">
                  <c:v>1391</c:v>
                </c:pt>
                <c:pt idx="6">
                  <c:v>1392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Sheet1!$A$2:$A$8</c:f>
              <c:numCache>
                <c:formatCode>General</c:formatCode>
                <c:ptCount val="7"/>
                <c:pt idx="0">
                  <c:v>1379</c:v>
                </c:pt>
                <c:pt idx="1">
                  <c:v>1384</c:v>
                </c:pt>
                <c:pt idx="2">
                  <c:v>1386</c:v>
                </c:pt>
                <c:pt idx="3">
                  <c:v>1388</c:v>
                </c:pt>
                <c:pt idx="4">
                  <c:v>1389</c:v>
                </c:pt>
                <c:pt idx="5">
                  <c:v>1391</c:v>
                </c:pt>
                <c:pt idx="6">
                  <c:v>1392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</c:ser>
        <c:axId val="72346624"/>
        <c:axId val="72221440"/>
      </c:barChart>
      <c:catAx>
        <c:axId val="723466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fa-IR" b="1" i="0" baseline="0"/>
            </a:pPr>
            <a:endParaRPr lang="fa-IR"/>
          </a:p>
        </c:txPr>
        <c:crossAx val="72221440"/>
        <c:crosses val="autoZero"/>
        <c:auto val="1"/>
        <c:lblAlgn val="ctr"/>
        <c:lblOffset val="100"/>
      </c:catAx>
      <c:valAx>
        <c:axId val="722214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fa-IR"/>
          </a:p>
        </c:txPr>
        <c:crossAx val="72346624"/>
        <c:crosses val="autoZero"/>
        <c:crossBetween val="between"/>
      </c:valAx>
      <c:spPr>
        <a:noFill/>
        <a:ln w="25386">
          <a:noFill/>
        </a:ln>
      </c:spPr>
    </c:plotArea>
    <c:plotVisOnly val="1"/>
    <c:dispBlanksAs val="gap"/>
  </c:chart>
  <c:txPr>
    <a:bodyPr/>
    <a:lstStyle/>
    <a:p>
      <a:pPr>
        <a:defRPr sz="1799"/>
      </a:pPr>
      <a:endParaRPr lang="fa-I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0531A-87A6-44BC-B84B-70B13E37161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264A92B-7EC6-4B17-AF4E-642CAA4BD713}">
      <dgm:prSet phldrT="[Text]"/>
      <dgm:spPr/>
      <dgm:t>
        <a:bodyPr/>
        <a:lstStyle/>
        <a:p>
          <a:pPr rtl="1"/>
          <a:r>
            <a:rPr lang="fa-IR" dirty="0" smtClean="0">
              <a:cs typeface="Koodak" pitchFamily="2" charset="-78"/>
            </a:rPr>
            <a:t>جمع‌آوري اطلاعات عوارض شديد بارداري و زايمان به طور آنلاين</a:t>
          </a:r>
          <a:endParaRPr lang="fa-IR" dirty="0">
            <a:cs typeface="Koodak" pitchFamily="2" charset="-78"/>
          </a:endParaRPr>
        </a:p>
      </dgm:t>
    </dgm:pt>
    <dgm:pt modelId="{BE52353E-C1AA-4632-897E-F16A718DD72E}" type="parTrans" cxnId="{9D049622-9899-435F-A8AE-C1F6D9C9E515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F215A321-DB09-4C9E-8883-8F050BF7FC05}" type="sibTrans" cxnId="{9D049622-9899-435F-A8AE-C1F6D9C9E515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D505968A-7F3F-4D92-B920-AE20CDB0058F}">
      <dgm:prSet phldrT="[Text]"/>
      <dgm:spPr/>
      <dgm:t>
        <a:bodyPr/>
        <a:lstStyle/>
        <a:p>
          <a:pPr rtl="1"/>
          <a:r>
            <a:rPr lang="fa-IR" dirty="0" smtClean="0">
              <a:cs typeface="Koodak" pitchFamily="2" charset="-78"/>
            </a:rPr>
            <a:t>بررسي اطلاعات در كميته‌هاي مرگ و مير بيمارستانها</a:t>
          </a:r>
          <a:endParaRPr lang="fa-IR" dirty="0">
            <a:cs typeface="Koodak" pitchFamily="2" charset="-78"/>
          </a:endParaRPr>
        </a:p>
      </dgm:t>
    </dgm:pt>
    <dgm:pt modelId="{A3082180-165E-456E-B07B-B0B6EA7A4B2E}" type="parTrans" cxnId="{88343754-4DDD-45BA-B810-FD2167904B10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D847E22F-DCE9-43A2-8D89-CC739763A479}" type="sibTrans" cxnId="{88343754-4DDD-45BA-B810-FD2167904B10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399282BE-8507-4F6C-92CA-E8D356723C9C}">
      <dgm:prSet phldrT="[Text]"/>
      <dgm:spPr/>
      <dgm:t>
        <a:bodyPr/>
        <a:lstStyle/>
        <a:p>
          <a:pPr rtl="1"/>
          <a:r>
            <a:rPr lang="fa-IR" dirty="0" smtClean="0">
              <a:cs typeface="Koodak" pitchFamily="2" charset="-78"/>
            </a:rPr>
            <a:t>طراحي مداخلات در سطوح مختلف</a:t>
          </a:r>
          <a:endParaRPr lang="fa-IR" dirty="0">
            <a:cs typeface="Koodak" pitchFamily="2" charset="-78"/>
          </a:endParaRPr>
        </a:p>
      </dgm:t>
    </dgm:pt>
    <dgm:pt modelId="{436881D0-4D0E-448A-A5DC-79DBCB35FF3B}" type="parTrans" cxnId="{5EA39E08-304A-453B-8C19-EB671D783149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5D381F36-94E3-4639-AF8E-3F42F384AC7C}" type="sibTrans" cxnId="{5EA39E08-304A-453B-8C19-EB671D783149}">
      <dgm:prSet/>
      <dgm:spPr/>
      <dgm:t>
        <a:bodyPr/>
        <a:lstStyle/>
        <a:p>
          <a:pPr rtl="1"/>
          <a:endParaRPr lang="fa-IR">
            <a:cs typeface="Koodak" pitchFamily="2" charset="-78"/>
          </a:endParaRPr>
        </a:p>
      </dgm:t>
    </dgm:pt>
    <dgm:pt modelId="{B2CB28D5-8E2C-4381-AFF2-163492E4FCC9}" type="pres">
      <dgm:prSet presAssocID="{0C50531A-87A6-44BC-B84B-70B13E371617}" presName="Name0" presStyleCnt="0">
        <dgm:presLayoutVars>
          <dgm:dir/>
          <dgm:animLvl val="lvl"/>
          <dgm:resizeHandles val="exact"/>
        </dgm:presLayoutVars>
      </dgm:prSet>
      <dgm:spPr/>
    </dgm:pt>
    <dgm:pt modelId="{E0CE7F86-551E-4588-A50F-9CEAD16C9FA7}" type="pres">
      <dgm:prSet presAssocID="{B264A92B-7EC6-4B17-AF4E-642CAA4BD713}" presName="parTxOnly" presStyleLbl="node1" presStyleIdx="0" presStyleCnt="3" custLinFactNeighborX="2701" custLinFactNeighborY="-35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5334941E-D5EB-438C-A9B0-EAC845C5A36E}" type="pres">
      <dgm:prSet presAssocID="{F215A321-DB09-4C9E-8883-8F050BF7FC05}" presName="parTxOnlySpace" presStyleCnt="0"/>
      <dgm:spPr/>
    </dgm:pt>
    <dgm:pt modelId="{9BE91524-BEBA-41BD-B4EC-07D4E0DB39CD}" type="pres">
      <dgm:prSet presAssocID="{D505968A-7F3F-4D92-B920-AE20CDB0058F}" presName="parTxOnly" presStyleLbl="node1" presStyleIdx="1" presStyleCnt="3" custLinFactNeighborX="9720" custLinFactNeighborY="-35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875FD9E-9912-4AC4-8E87-A4D7FDC10B42}" type="pres">
      <dgm:prSet presAssocID="{D847E22F-DCE9-43A2-8D89-CC739763A479}" presName="parTxOnlySpace" presStyleCnt="0"/>
      <dgm:spPr/>
    </dgm:pt>
    <dgm:pt modelId="{E16E1CC9-0BCB-4BBD-B2F8-6ADAA5548C08}" type="pres">
      <dgm:prSet presAssocID="{399282BE-8507-4F6C-92CA-E8D356723C9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5EA39E08-304A-453B-8C19-EB671D783149}" srcId="{0C50531A-87A6-44BC-B84B-70B13E371617}" destId="{399282BE-8507-4F6C-92CA-E8D356723C9C}" srcOrd="2" destOrd="0" parTransId="{436881D0-4D0E-448A-A5DC-79DBCB35FF3B}" sibTransId="{5D381F36-94E3-4639-AF8E-3F42F384AC7C}"/>
    <dgm:cxn modelId="{04AB3526-3DA1-486C-9A7D-67A584937AFC}" type="presOf" srcId="{0C50531A-87A6-44BC-B84B-70B13E371617}" destId="{B2CB28D5-8E2C-4381-AFF2-163492E4FCC9}" srcOrd="0" destOrd="0" presId="urn:microsoft.com/office/officeart/2005/8/layout/chevron1"/>
    <dgm:cxn modelId="{4F9AEC21-BAE6-4BC7-875B-F2F694A6C1D4}" type="presOf" srcId="{D505968A-7F3F-4D92-B920-AE20CDB0058F}" destId="{9BE91524-BEBA-41BD-B4EC-07D4E0DB39CD}" srcOrd="0" destOrd="0" presId="urn:microsoft.com/office/officeart/2005/8/layout/chevron1"/>
    <dgm:cxn modelId="{40DB93F3-7A82-4FCA-B1A4-5A929595BED9}" type="presOf" srcId="{399282BE-8507-4F6C-92CA-E8D356723C9C}" destId="{E16E1CC9-0BCB-4BBD-B2F8-6ADAA5548C08}" srcOrd="0" destOrd="0" presId="urn:microsoft.com/office/officeart/2005/8/layout/chevron1"/>
    <dgm:cxn modelId="{52E64398-E71A-49C1-B40D-1D74BE5A2F7F}" type="presOf" srcId="{B264A92B-7EC6-4B17-AF4E-642CAA4BD713}" destId="{E0CE7F86-551E-4588-A50F-9CEAD16C9FA7}" srcOrd="0" destOrd="0" presId="urn:microsoft.com/office/officeart/2005/8/layout/chevron1"/>
    <dgm:cxn modelId="{88343754-4DDD-45BA-B810-FD2167904B10}" srcId="{0C50531A-87A6-44BC-B84B-70B13E371617}" destId="{D505968A-7F3F-4D92-B920-AE20CDB0058F}" srcOrd="1" destOrd="0" parTransId="{A3082180-165E-456E-B07B-B0B6EA7A4B2E}" sibTransId="{D847E22F-DCE9-43A2-8D89-CC739763A479}"/>
    <dgm:cxn modelId="{9D049622-9899-435F-A8AE-C1F6D9C9E515}" srcId="{0C50531A-87A6-44BC-B84B-70B13E371617}" destId="{B264A92B-7EC6-4B17-AF4E-642CAA4BD713}" srcOrd="0" destOrd="0" parTransId="{BE52353E-C1AA-4632-897E-F16A718DD72E}" sibTransId="{F215A321-DB09-4C9E-8883-8F050BF7FC05}"/>
    <dgm:cxn modelId="{A877391B-D77C-4491-A46F-AF083486FCC5}" type="presParOf" srcId="{B2CB28D5-8E2C-4381-AFF2-163492E4FCC9}" destId="{E0CE7F86-551E-4588-A50F-9CEAD16C9FA7}" srcOrd="0" destOrd="0" presId="urn:microsoft.com/office/officeart/2005/8/layout/chevron1"/>
    <dgm:cxn modelId="{A5E513C9-C884-49B2-8EAA-142E7D212A1C}" type="presParOf" srcId="{B2CB28D5-8E2C-4381-AFF2-163492E4FCC9}" destId="{5334941E-D5EB-438C-A9B0-EAC845C5A36E}" srcOrd="1" destOrd="0" presId="urn:microsoft.com/office/officeart/2005/8/layout/chevron1"/>
    <dgm:cxn modelId="{CC20A04F-D1E4-4676-B029-1D06596EE3A9}" type="presParOf" srcId="{B2CB28D5-8E2C-4381-AFF2-163492E4FCC9}" destId="{9BE91524-BEBA-41BD-B4EC-07D4E0DB39CD}" srcOrd="2" destOrd="0" presId="urn:microsoft.com/office/officeart/2005/8/layout/chevron1"/>
    <dgm:cxn modelId="{68E82246-B462-4716-9C9C-B3A6BAFBEFFA}" type="presParOf" srcId="{B2CB28D5-8E2C-4381-AFF2-163492E4FCC9}" destId="{D875FD9E-9912-4AC4-8E87-A4D7FDC10B42}" srcOrd="3" destOrd="0" presId="urn:microsoft.com/office/officeart/2005/8/layout/chevron1"/>
    <dgm:cxn modelId="{0C5CD508-867B-427F-ACF6-F6DEC9311E10}" type="presParOf" srcId="{B2CB28D5-8E2C-4381-AFF2-163492E4FCC9}" destId="{E16E1CC9-0BCB-4BBD-B2F8-6ADAA5548C08}" srcOrd="4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DC5117F-B6C8-4D76-92E9-BC9DA24ED70F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CDA063-7735-494E-BE8A-5ED1236B1B0A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424998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11</a:t>
            </a:fld>
            <a:endParaRPr lang="fa-I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12</a:t>
            </a:fld>
            <a:endParaRPr lang="fa-I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13</a:t>
            </a:fld>
            <a:endParaRPr lang="fa-I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14</a:t>
            </a:fld>
            <a:endParaRPr lang="fa-I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15</a:t>
            </a:fld>
            <a:endParaRPr lang="fa-I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16</a:t>
            </a:fld>
            <a:endParaRPr lang="fa-I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17</a:t>
            </a:fld>
            <a:endParaRPr lang="fa-I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18</a:t>
            </a:fld>
            <a:endParaRPr lang="fa-I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1"/>
            <a:endParaRPr lang="en-US" smtClean="0"/>
          </a:p>
          <a:p>
            <a:endParaRPr lang="fa-I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E3D8C0-E9BF-44C9-B232-3F564F2C50E8}" type="slidenum">
              <a:rPr lang="fa-IR" smtClean="0"/>
              <a:pPr>
                <a:defRPr/>
              </a:pPr>
              <a:t>19</a:t>
            </a:fld>
            <a:endParaRPr lang="fa-I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A73E48-6BA9-425F-A0E0-FCBA670D6D6F}" type="slidenum">
              <a:rPr lang="ar-SA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21</a:t>
            </a:fld>
            <a:endParaRPr lang="fa-I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22</a:t>
            </a:fld>
            <a:endParaRPr lang="fa-I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23</a:t>
            </a:fld>
            <a:endParaRPr lang="fa-I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24</a:t>
            </a:fld>
            <a:endParaRPr lang="fa-I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Koodak" pitchFamily="2" charset="-78"/>
              </a:rPr>
              <a:t>پروتکل ها و راهنماهای بالینی کامل همراه با جزئیات برای زایمان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25</a:t>
            </a:fld>
            <a:endParaRPr lang="fa-I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26</a:t>
            </a:fld>
            <a:endParaRPr lang="fa-I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27</a:t>
            </a:fld>
            <a:endParaRPr lang="fa-I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3</a:t>
            </a:fld>
            <a:endParaRPr lang="fa-I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92402-2BB0-4484-A3F6-06D52417CEB1}" type="slidenum">
              <a:rPr lang="fa-IR" smtClean="0"/>
              <a:pPr/>
              <a:t>4</a:t>
            </a:fld>
            <a:endParaRPr lang="fa-I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92402-2BB0-4484-A3F6-06D52417CEB1}" type="slidenum">
              <a:rPr lang="fa-IR" smtClean="0"/>
              <a:pPr/>
              <a:t>5</a:t>
            </a:fld>
            <a:endParaRPr lang="fa-I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92402-2BB0-4484-A3F6-06D52417CEB1}" type="slidenum">
              <a:rPr lang="fa-IR" smtClean="0"/>
              <a:pPr/>
              <a:t>6</a:t>
            </a:fld>
            <a:endParaRPr lang="fa-I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92402-2BB0-4484-A3F6-06D52417CEB1}" type="slidenum">
              <a:rPr lang="fa-IR" smtClean="0"/>
              <a:pPr/>
              <a:t>7</a:t>
            </a:fld>
            <a:endParaRPr lang="fa-I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92402-2BB0-4484-A3F6-06D52417CEB1}" type="slidenum">
              <a:rPr lang="fa-IR" smtClean="0"/>
              <a:pPr/>
              <a:t>9</a:t>
            </a:fld>
            <a:endParaRPr lang="fa-I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DA063-7735-494E-BE8A-5ED1236B1B0A}" type="slidenum">
              <a:rPr lang="fa-IR" smtClean="0"/>
              <a:pPr/>
              <a:t>10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i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hi-IN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3" y="6300788"/>
            <a:ext cx="463550" cy="431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5E3F-258B-4508-9515-5367E2438C4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Koodak" pitchFamily="2" charset="-78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Koodak" pitchFamily="2" charset="-78"/>
              </a:defRPr>
            </a:lvl1pPr>
            <a:lvl2pPr>
              <a:defRPr>
                <a:cs typeface="Koodak" pitchFamily="2" charset="-78"/>
              </a:defRPr>
            </a:lvl2pPr>
            <a:lvl3pPr>
              <a:defRPr>
                <a:cs typeface="Koodak" pitchFamily="2" charset="-78"/>
              </a:defRPr>
            </a:lvl3pPr>
            <a:lvl4pPr>
              <a:defRPr>
                <a:cs typeface="Koodak" pitchFamily="2" charset="-78"/>
              </a:defRPr>
            </a:lvl4pPr>
            <a:lvl5pPr>
              <a:defRPr>
                <a:cs typeface="Koodak" pitchFamily="2" charset="-78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551FAF-6F37-4FBD-8B19-6007AB76A7C3}" type="datetimeFigureOut">
              <a:rPr lang="fa-IR" smtClean="0"/>
              <a:pPr/>
              <a:t>1436/04/27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AAEE75-0D9D-4187-9136-BF4CF43D4EC3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an.health.gov.ir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Koodak" pitchFamily="2" charset="-78"/>
              </a:rPr>
              <a:t>ارتقاي سلامت مادران</a:t>
            </a:r>
            <a:endParaRPr lang="fa-IR" dirty="0">
              <a:cs typeface="Koodak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284984"/>
            <a:ext cx="7854696" cy="1752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fa-IR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Koodak" pitchFamily="2" charset="-78"/>
              </a:rPr>
              <a:t>ايجاد نظام مراقبت موربيديتي (عوارض شديد دوران بارداري و زايمان)</a:t>
            </a:r>
          </a:p>
          <a:p>
            <a:pPr>
              <a:buFont typeface="Wingdings" pitchFamily="2" charset="2"/>
              <a:buChar char="v"/>
            </a:pPr>
            <a:r>
              <a:rPr lang="fa-IR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Koodak" pitchFamily="2" charset="-78"/>
              </a:rPr>
              <a:t>ارتقاي مراقبتها در بارداريهاي پرخطر</a:t>
            </a:r>
          </a:p>
          <a:p>
            <a:endParaRPr lang="fa-IR" sz="4400" b="1" dirty="0">
              <a:solidFill>
                <a:schemeClr val="bg1">
                  <a:lumMod val="50000"/>
                  <a:lumOff val="5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Koodak" pitchFamily="2" charset="-78"/>
            </a:endParaRPr>
          </a:p>
        </p:txBody>
      </p:sp>
      <p:pic>
        <p:nvPicPr>
          <p:cNvPr id="4" name="Picture 2" descr="F:\research.co\My Pictures\besmellah\Pictur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938" y="-7938"/>
            <a:ext cx="9161463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مراقبتهای دوران بارداری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>
                <a:cs typeface="B Titr" pitchFamily="2" charset="-78"/>
              </a:rPr>
              <a:t>پی گیری منظم:</a:t>
            </a:r>
          </a:p>
          <a:p>
            <a:r>
              <a:rPr lang="fa-IR" dirty="0" smtClean="0">
                <a:cs typeface="B Titr" pitchFamily="2" charset="-78"/>
              </a:rPr>
              <a:t>6-10</a:t>
            </a:r>
          </a:p>
          <a:p>
            <a:r>
              <a:rPr lang="fa-IR" dirty="0" smtClean="0">
                <a:cs typeface="B Titr" pitchFamily="2" charset="-78"/>
              </a:rPr>
              <a:t>16-20</a:t>
            </a:r>
          </a:p>
          <a:p>
            <a:r>
              <a:rPr lang="fa-IR" dirty="0" smtClean="0">
                <a:cs typeface="B Titr" pitchFamily="2" charset="-78"/>
              </a:rPr>
              <a:t>26-30</a:t>
            </a:r>
          </a:p>
          <a:p>
            <a:r>
              <a:rPr lang="fa-IR" dirty="0" smtClean="0">
                <a:cs typeface="B Titr" pitchFamily="2" charset="-78"/>
              </a:rPr>
              <a:t>31-34</a:t>
            </a:r>
          </a:p>
          <a:p>
            <a:r>
              <a:rPr lang="fa-IR" dirty="0" smtClean="0">
                <a:cs typeface="B Titr" pitchFamily="2" charset="-78"/>
              </a:rPr>
              <a:t>35-37</a:t>
            </a:r>
          </a:p>
          <a:p>
            <a:r>
              <a:rPr lang="fa-IR" dirty="0" smtClean="0">
                <a:cs typeface="B Titr" pitchFamily="2" charset="-78"/>
              </a:rPr>
              <a:t>38</a:t>
            </a:r>
          </a:p>
          <a:p>
            <a:r>
              <a:rPr lang="fa-IR" dirty="0" smtClean="0">
                <a:cs typeface="B Titr" pitchFamily="2" charset="-78"/>
              </a:rPr>
              <a:t>39</a:t>
            </a:r>
          </a:p>
          <a:p>
            <a:r>
              <a:rPr lang="fa-IR" dirty="0" smtClean="0">
                <a:cs typeface="B Titr" pitchFamily="2" charset="-78"/>
              </a:rPr>
              <a:t>40</a:t>
            </a:r>
          </a:p>
          <a:p>
            <a:r>
              <a:rPr lang="fa-IR" dirty="0" smtClean="0">
                <a:cs typeface="B Titr" pitchFamily="2" charset="-78"/>
              </a:rPr>
              <a:t>ارجاع به موقع</a:t>
            </a:r>
          </a:p>
          <a:p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fa-IR" sz="40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ايجاد نظام مراقبت موربيديتي (عوارض شديد دوران بارداري و زايمان)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>
                <a:cs typeface="B Koodak" pitchFamily="2" charset="-78"/>
              </a:rPr>
              <a:t>عوارض مادري حاد شديد(</a:t>
            </a:r>
            <a:r>
              <a:rPr lang="en-US" dirty="0">
                <a:cs typeface="B Koodak" pitchFamily="2" charset="-78"/>
              </a:rPr>
              <a:t>Severe acute maternal morbidity (SAMM)</a:t>
            </a:r>
            <a:r>
              <a:rPr lang="fa-IR" dirty="0">
                <a:cs typeface="B Koodak" pitchFamily="2" charset="-78"/>
              </a:rPr>
              <a:t>) </a:t>
            </a:r>
            <a:r>
              <a:rPr lang="fa-IR" dirty="0" smtClean="0">
                <a:cs typeface="B Koodak" pitchFamily="2" charset="-78"/>
              </a:rPr>
              <a:t>به عوارض شديدي </a:t>
            </a:r>
            <a:r>
              <a:rPr lang="fa-IR" dirty="0">
                <a:cs typeface="B Koodak" pitchFamily="2" charset="-78"/>
              </a:rPr>
              <a:t>گفته مي‌شود كه در </a:t>
            </a:r>
            <a:r>
              <a:rPr lang="fa-IR" dirty="0" smtClean="0">
                <a:cs typeface="B Koodak" pitchFamily="2" charset="-78"/>
              </a:rPr>
              <a:t>مراحل بارداري،زایمان </a:t>
            </a:r>
            <a:r>
              <a:rPr lang="fa-IR" dirty="0">
                <a:cs typeface="B Koodak" pitchFamily="2" charset="-78"/>
              </a:rPr>
              <a:t>و 42 روز پس از زایمان </a:t>
            </a:r>
            <a:r>
              <a:rPr lang="fa-IR" dirty="0" smtClean="0">
                <a:cs typeface="B Koodak" pitchFamily="2" charset="-78"/>
              </a:rPr>
              <a:t>ايجاد شده و جان مادر را شديداً تهديد مي‌كند.</a:t>
            </a:r>
          </a:p>
          <a:p>
            <a:r>
              <a:rPr lang="fa-IR" dirty="0" smtClean="0">
                <a:cs typeface="B Koodak" pitchFamily="2" charset="-78"/>
              </a:rPr>
              <a:t>این مفهوم به دليل تاثير زيادي كه بر كاهش ميزان مرگ و مير مادر دارد روز به روز مهمتر تلقي شده و بيشتر استفاده ميگردد. </a:t>
            </a:r>
          </a:p>
          <a:p>
            <a:endParaRPr lang="fa-IR" dirty="0">
              <a:cs typeface="B Koodak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عوامل اصلي مرگ و مير مادري</a:t>
            </a:r>
          </a:p>
          <a:p>
            <a:pPr marL="880110" lvl="1" indent="-514350"/>
            <a:r>
              <a:rPr lang="fa-IR" dirty="0" smtClean="0"/>
              <a:t>خونريزي </a:t>
            </a:r>
            <a:r>
              <a:rPr lang="fa-IR" dirty="0"/>
              <a:t>شديد دوران </a:t>
            </a:r>
            <a:r>
              <a:rPr lang="fa-IR" dirty="0" smtClean="0"/>
              <a:t>بارداري،</a:t>
            </a:r>
          </a:p>
          <a:p>
            <a:pPr marL="880110" lvl="1" indent="-514350"/>
            <a:r>
              <a:rPr lang="fa-IR" dirty="0" smtClean="0"/>
              <a:t>پره اكلامپسي شديد، اكلامپسي و </a:t>
            </a:r>
            <a:r>
              <a:rPr lang="en-US" dirty="0" smtClean="0"/>
              <a:t>HELLP</a:t>
            </a:r>
            <a:r>
              <a:rPr lang="fa-IR" dirty="0" smtClean="0"/>
              <a:t> </a:t>
            </a:r>
          </a:p>
          <a:p>
            <a:pPr marL="880110" lvl="1" indent="-514350"/>
            <a:r>
              <a:rPr lang="fa-IR" dirty="0" smtClean="0"/>
              <a:t>عفونت </a:t>
            </a:r>
            <a:r>
              <a:rPr lang="fa-IR" dirty="0"/>
              <a:t>سيستميك </a:t>
            </a:r>
            <a:endParaRPr lang="fa-IR" dirty="0" smtClean="0"/>
          </a:p>
          <a:p>
            <a:pPr marL="880110" lvl="1" indent="-514350"/>
            <a:r>
              <a:rPr lang="fa-IR" dirty="0" smtClean="0"/>
              <a:t>آمبولي</a:t>
            </a:r>
          </a:p>
          <a:p>
            <a:pPr marL="880110" lvl="1" indent="-514350"/>
            <a:r>
              <a:rPr lang="fa-IR" dirty="0" smtClean="0"/>
              <a:t>بيماريهاي قلبي</a:t>
            </a:r>
          </a:p>
          <a:p>
            <a:pPr marL="514350" lvl="0" indent="-514350">
              <a:buFont typeface="+mj-lt"/>
              <a:buAutoNum type="arabicPeriod"/>
            </a:pPr>
            <a:r>
              <a:rPr lang="fa-IR" dirty="0" smtClean="0"/>
              <a:t>مداخلات بحراني:</a:t>
            </a:r>
            <a:endParaRPr lang="en-US" dirty="0" smtClean="0"/>
          </a:p>
          <a:p>
            <a:pPr marL="907542" lvl="1" indent="-514350"/>
            <a:r>
              <a:rPr lang="fa-IR" sz="2600" dirty="0" smtClean="0"/>
              <a:t>استفاده از خون و فرآورده‌هاي خوني </a:t>
            </a:r>
            <a:endParaRPr lang="en-US" sz="2600" dirty="0" smtClean="0"/>
          </a:p>
          <a:p>
            <a:pPr marL="907542" lvl="1" indent="-514350"/>
            <a:r>
              <a:rPr lang="fa-IR" sz="2600" dirty="0" smtClean="0"/>
              <a:t>مداخلات راديولوژي (آمبوليزاسيون عروق رحمي)</a:t>
            </a:r>
            <a:endParaRPr lang="en-US" sz="2600" dirty="0" smtClean="0"/>
          </a:p>
          <a:p>
            <a:pPr marL="907542" lvl="1" indent="-514350"/>
            <a:r>
              <a:rPr lang="fa-IR" sz="2600" dirty="0" smtClean="0"/>
              <a:t>لاپاراتومي و بازگشت به اتاق عمل به دنبال</a:t>
            </a:r>
            <a:r>
              <a:rPr lang="en-US" sz="2600" dirty="0" smtClean="0"/>
              <a:t> NVD  </a:t>
            </a:r>
            <a:r>
              <a:rPr lang="fa-IR" sz="2600" dirty="0" smtClean="0"/>
              <a:t>يا  </a:t>
            </a:r>
            <a:r>
              <a:rPr lang="en-US" sz="2600" dirty="0" smtClean="0"/>
              <a:t> C/S</a:t>
            </a:r>
          </a:p>
          <a:p>
            <a:pPr marL="907542" lvl="1" indent="-514350"/>
            <a:r>
              <a:rPr lang="fa-IR" sz="2600" dirty="0" smtClean="0"/>
              <a:t>پذيرش در</a:t>
            </a:r>
            <a:r>
              <a:rPr lang="en-US" sz="2600" dirty="0" smtClean="0"/>
              <a:t> ICU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نارسايي ارگانها</a:t>
            </a:r>
            <a:endParaRPr lang="en-US" dirty="0" smtClean="0"/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 smtClean="0">
                <a:cs typeface="B Koodak" pitchFamily="2" charset="-78"/>
              </a:rPr>
              <a:t>فرم بررسي عوارض دوران بارداري: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/>
            <a:r>
              <a:rPr lang="fa-IR" dirty="0" smtClean="0">
                <a:cs typeface="B Koodak" pitchFamily="2" charset="-78"/>
              </a:rPr>
              <a:t>به منظور بررسي عوارض دوران بارداري و بر اساس پروتوكلهاي سازمان بهداشت جهاني (رفرنس)  با استفاده از نرم افزار </a:t>
            </a:r>
            <a:r>
              <a:rPr lang="en-US" dirty="0" smtClean="0">
                <a:cs typeface="B Koodak" pitchFamily="2" charset="-78"/>
              </a:rPr>
              <a:t>InfoPath 2010 </a:t>
            </a:r>
            <a:r>
              <a:rPr lang="fa-IR" dirty="0" smtClean="0">
                <a:cs typeface="B Koodak" pitchFamily="2" charset="-78"/>
              </a:rPr>
              <a:t>  فرم هوشمندي طراحي شده است كه امكان جمع‌آوري اطلاعات را به صورت آنلاين از سطح بيمارستانهاي كشور فراهم مي‌كند. دسترسي به اين فرم از طريق پورتال معاونت بهداشتي و وب سايت اداره سلامت مادران معاونت بهداشتي وزارت بهداشت درمان و آموزش پزشكي و از طريق آدرس زير براي هر بيمارستان امكان پذير است. </a:t>
            </a:r>
            <a:endParaRPr lang="en-US" dirty="0" smtClean="0">
              <a:cs typeface="B Koodak" pitchFamily="2" charset="-78"/>
            </a:endParaRPr>
          </a:p>
          <a:p>
            <a:pPr algn="l" rtl="0"/>
            <a:r>
              <a:rPr lang="en-US" u="sng" dirty="0" smtClean="0">
                <a:cs typeface="B Koodak" pitchFamily="2" charset="-78"/>
                <a:hlinkClick r:id="rId3"/>
              </a:rPr>
              <a:t>http://www.iman.health.gov.ir</a:t>
            </a:r>
            <a:endParaRPr lang="en-US" dirty="0">
              <a:cs typeface="B Koodak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dirty="0" smtClean="0"/>
              <a:t>ايجاد نظام مراقبت موربيديتي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2400" dirty="0">
                <a:cs typeface="B Koodak" pitchFamily="2" charset="-78"/>
              </a:rPr>
              <a:t>استفاده از داده های جمع آوری شده در مورد </a:t>
            </a:r>
            <a:r>
              <a:rPr lang="en-US" sz="2400" dirty="0">
                <a:cs typeface="B Koodak" pitchFamily="2" charset="-78"/>
              </a:rPr>
              <a:t>SAMM </a:t>
            </a:r>
            <a:r>
              <a:rPr lang="fa-IR" sz="2400" dirty="0">
                <a:cs typeface="B Koodak" pitchFamily="2" charset="-78"/>
              </a:rPr>
              <a:t>در ساير كشورها نشان داده است که اين داده‌ها مي‌تواند به عنوان یک مکانیسم برای تشخیص مشكلات سیستم درماني و مراقبت های بهداشتی مادران به كار گرفته شود. فرم حاضر به منظور جمع‌آوري داده‌هاي عوارض شديد مادري از سطح كشور طراحي شده </a:t>
            </a:r>
            <a:r>
              <a:rPr lang="fa-IR" sz="2400" dirty="0" smtClean="0">
                <a:cs typeface="B Koodak" pitchFamily="2" charset="-78"/>
              </a:rPr>
              <a:t>است.</a:t>
            </a:r>
          </a:p>
          <a:p>
            <a:r>
              <a:rPr lang="fa-IR" sz="2400" dirty="0" smtClean="0">
                <a:cs typeface="B Koodak" pitchFamily="2" charset="-78"/>
              </a:rPr>
              <a:t>هدف جمع آوري داده‌هاي مربوط به عوارض شديد بارداري و زايمان و 42 روز پس از زایمان از بيمارستانهاي سطح كشور با استفاده از فرم آنلاين موربيديتي مادري</a:t>
            </a:r>
          </a:p>
          <a:p>
            <a:endParaRPr lang="fa-IR" dirty="0" smtClean="0">
              <a:cs typeface="B Koodak" pitchFamily="2" charset="-78"/>
            </a:endParaRPr>
          </a:p>
          <a:p>
            <a:pPr>
              <a:buNone/>
            </a:pPr>
            <a:endParaRPr lang="en-US" dirty="0" smtClean="0">
              <a:cs typeface="B Koodak" pitchFamily="2" charset="-78"/>
            </a:endParaRPr>
          </a:p>
          <a:p>
            <a:pPr>
              <a:buNone/>
            </a:pPr>
            <a:endParaRPr lang="fa-IR" dirty="0">
              <a:cs typeface="B Koodak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5157192"/>
          <a:ext cx="8229600" cy="1167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4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ارتقاء مراقبتها در بارداريهاي پرخطر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هر چند شناسايي خانمهاي باردار در معرض خطر و پرخطر بر اساس دستورالعملهاي كشوري انجام مي‌شود اما به منظور پي‌گيري هدفمند مادران در معرض خطر و نيز طراحي مداخلات ارتقاي سلامت آنها، يكپارچه سازي فرآيند و نيز جمع آوري دقيق داده‌ها به منظور تجزيه و تحليل  و كاربرد  اطلاعات حاصل در تدوين برنامه‌هاي جديد و ارتقاي برنامه‌هاي قبلي  در سطوح مختلف كشوري ضروريست.</a:t>
            </a:r>
            <a:endParaRPr lang="fa-I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sz="4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اهميت موضوع </a:t>
            </a:r>
            <a:br>
              <a:rPr lang="fa-IR" sz="4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fa-IR" sz="4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ارتقاء مراقبتها در بارداريهاي پرخطر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تغيير سياستهاي جمعيتي و تشويق به فرزندآوري،</a:t>
            </a:r>
          </a:p>
          <a:p>
            <a:r>
              <a:rPr lang="fa-IR" dirty="0" smtClean="0"/>
              <a:t>افزايش بار بيماريهايي مانند چاقی، ديابت و فشارخون بالا </a:t>
            </a:r>
          </a:p>
          <a:p>
            <a:r>
              <a:rPr lang="fa-IR" dirty="0" smtClean="0"/>
              <a:t>افزايش روزافزون سزارين در كشور </a:t>
            </a:r>
          </a:p>
          <a:p>
            <a:r>
              <a:rPr lang="fa-IR" dirty="0" smtClean="0"/>
              <a:t>بررسي داده‌هاي نظام كشوري مراقبت مرگ مادر حاكي از آن است كه 75 درصد مادران فوت شده حداقل يكي از عوامل خطر دوران بارداري را داشته‌اند.</a:t>
            </a:r>
          </a:p>
          <a:p>
            <a:r>
              <a:rPr lang="fa-IR" dirty="0" smtClean="0"/>
              <a:t>ساير عوامل نظير افزايش سن ازدواج و ...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ضرورت نياز به ارتقاي مراقبتها در بارداريهاي پرخطر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/>
              <a:t>پي‌گيري هدفمند مادران در معرض خطر </a:t>
            </a:r>
          </a:p>
          <a:p>
            <a:r>
              <a:rPr lang="fa-IR" dirty="0" smtClean="0"/>
              <a:t>طراحي مداخلات ارتقاي سلامت و</a:t>
            </a:r>
          </a:p>
          <a:p>
            <a:r>
              <a:rPr lang="fa-IR" dirty="0" smtClean="0"/>
              <a:t>يكپارچه سازي فرآيند </a:t>
            </a:r>
          </a:p>
          <a:p>
            <a:r>
              <a:rPr lang="fa-IR" dirty="0" smtClean="0"/>
              <a:t>جمع آوري دقيق داده‌ها به منظور تجزيه و تحليل  و كاربرد  اطلاعات حاصل </a:t>
            </a:r>
          </a:p>
          <a:p>
            <a:pPr>
              <a:buNone/>
            </a:pPr>
            <a:r>
              <a:rPr lang="fa-IR" dirty="0" smtClean="0"/>
              <a:t>به منظور تدوين برنامه‌هاي جديد و ارتقاي برنامه‌هاي قبلي  در سطوح مختلف كشوري</a:t>
            </a:r>
          </a:p>
          <a:p>
            <a:r>
              <a:rPr lang="fa-IR" dirty="0" smtClean="0"/>
              <a:t>به همين دليل اداره سلامت مادران به طراحي فرم آنلاين مراقبت از مادران پرخطر اقدام نموده است و در نظر دارد به منظور ارائه مراقبت بهتر، كليه مادران پرخطر تحت پوشش شناسايي و فرم مربوط براي ايشان تكميل گردد. در حال حاضر دو دانشگاه علوم پزشكي ايران و خراسان شمالي به طور داوطلبانه و آزمايش به تكميل اين فرم اقدام مي‌نمايند.</a:t>
            </a:r>
            <a:endParaRPr lang="en-US" dirty="0" smtClean="0"/>
          </a:p>
          <a:p>
            <a:endParaRPr lang="fa-I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Oval 35"/>
          <p:cNvSpPr>
            <a:spLocks noChangeArrowheads="1"/>
          </p:cNvSpPr>
          <p:nvPr/>
        </p:nvSpPr>
        <p:spPr bwMode="auto">
          <a:xfrm>
            <a:off x="3563441" y="69776"/>
            <a:ext cx="2209800" cy="11525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انجام مراقبت روتين در مركز بهداشتي درماني/ پايگاهها/ درمانگاه بيمارستان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0" name="AutoShape 34"/>
          <p:cNvSpPr>
            <a:spLocks noChangeShapeType="1"/>
          </p:cNvSpPr>
          <p:nvPr/>
        </p:nvSpPr>
        <p:spPr bwMode="auto">
          <a:xfrm>
            <a:off x="4658816" y="1720776"/>
            <a:ext cx="0" cy="196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29" name="AutoShape 33"/>
          <p:cNvSpPr>
            <a:spLocks noChangeArrowheads="1"/>
          </p:cNvSpPr>
          <p:nvPr/>
        </p:nvSpPr>
        <p:spPr bwMode="auto">
          <a:xfrm>
            <a:off x="3563441" y="2965376"/>
            <a:ext cx="2238375" cy="1104900"/>
          </a:xfrm>
          <a:prstGeom prst="diamond">
            <a:avLst/>
          </a:prstGeom>
          <a:solidFill>
            <a:srgbClr val="FFFFFF"/>
          </a:solidFill>
          <a:ln w="31750">
            <a:solidFill>
              <a:srgbClr val="C0504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ارزيابي وضعيت بيمار توسط متخصص يا  در بيمارستان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8" name="AutoShape 32"/>
          <p:cNvSpPr>
            <a:spLocks noChangeShapeType="1"/>
          </p:cNvSpPr>
          <p:nvPr/>
        </p:nvSpPr>
        <p:spPr bwMode="auto">
          <a:xfrm>
            <a:off x="4687391" y="2546276"/>
            <a:ext cx="9525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27" name="AutoShape 31"/>
          <p:cNvSpPr>
            <a:spLocks noChangeArrowheads="1"/>
          </p:cNvSpPr>
          <p:nvPr/>
        </p:nvSpPr>
        <p:spPr bwMode="auto">
          <a:xfrm>
            <a:off x="6335216" y="2041451"/>
            <a:ext cx="1933575" cy="609600"/>
          </a:xfrm>
          <a:prstGeom prst="flowChartPunchedTape">
            <a:avLst/>
          </a:prstGeom>
          <a:solidFill>
            <a:srgbClr val="FFFFFF"/>
          </a:solidFill>
          <a:ln w="12700">
            <a:solidFill>
              <a:srgbClr val="C0504D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پي‌گيري توسط كارشناس رابط بيمارستان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6" name="AutoShape 30"/>
          <p:cNvSpPr>
            <a:spLocks noChangeShapeType="1"/>
          </p:cNvSpPr>
          <p:nvPr/>
        </p:nvSpPr>
        <p:spPr bwMode="auto">
          <a:xfrm flipV="1">
            <a:off x="7249616" y="2597076"/>
            <a:ext cx="0" cy="552450"/>
          </a:xfrm>
          <a:prstGeom prst="straightConnector1">
            <a:avLst/>
          </a:prstGeom>
          <a:noFill/>
          <a:ln w="12700">
            <a:solidFill>
              <a:srgbClr val="4F81BD"/>
            </a:solidFill>
            <a:prstDash val="dash"/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6335216" y="3308276"/>
            <a:ext cx="1628775" cy="323850"/>
          </a:xfrm>
          <a:prstGeom prst="rect">
            <a:avLst/>
          </a:prstGeom>
          <a:solidFill>
            <a:srgbClr val="FFFFFF"/>
          </a:solidFill>
          <a:ln w="31750">
            <a:solidFill>
              <a:srgbClr val="C0504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بستري در بيمارستان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>
            <a:off x="850403" y="2870126"/>
            <a:ext cx="2198688" cy="1333500"/>
          </a:xfrm>
          <a:prstGeom prst="diamond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نياز به دريافت مراقبتها به طور سرپايي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3" name="Oval 27"/>
          <p:cNvSpPr>
            <a:spLocks noChangeArrowheads="1"/>
          </p:cNvSpPr>
          <p:nvPr/>
        </p:nvSpPr>
        <p:spPr bwMode="auto">
          <a:xfrm>
            <a:off x="6106616" y="5451401"/>
            <a:ext cx="2209800" cy="1152525"/>
          </a:xfrm>
          <a:prstGeom prst="ellipse">
            <a:avLst/>
          </a:prstGeom>
          <a:solidFill>
            <a:srgbClr val="FFFFFF"/>
          </a:solidFill>
          <a:ln w="31750">
            <a:solidFill>
              <a:srgbClr val="C0504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انجام مراقبت پس از زايمان در مركز بهداشتي درماني/ پايگاهها/ درمانگاه بيمارستان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2" name="AutoShape 26"/>
          <p:cNvSpPr>
            <a:spLocks noChangeShapeType="1"/>
          </p:cNvSpPr>
          <p:nvPr/>
        </p:nvSpPr>
        <p:spPr bwMode="auto">
          <a:xfrm>
            <a:off x="7268666" y="5032301"/>
            <a:ext cx="9525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21" name="AutoShape 25"/>
          <p:cNvSpPr>
            <a:spLocks noChangeShapeType="1"/>
          </p:cNvSpPr>
          <p:nvPr/>
        </p:nvSpPr>
        <p:spPr bwMode="auto">
          <a:xfrm>
            <a:off x="5811341" y="3508301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6316166" y="4070276"/>
            <a:ext cx="1943100" cy="962025"/>
          </a:xfrm>
          <a:prstGeom prst="diamond">
            <a:avLst/>
          </a:prstGeom>
          <a:solidFill>
            <a:srgbClr val="FFFFFF"/>
          </a:solidFill>
          <a:ln w="31750">
            <a:solidFill>
              <a:srgbClr val="C0504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ختم بارداري انجام شده است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9" name="AutoShape 23"/>
          <p:cNvSpPr>
            <a:spLocks noChangeShapeType="1"/>
          </p:cNvSpPr>
          <p:nvPr/>
        </p:nvSpPr>
        <p:spPr bwMode="auto">
          <a:xfrm>
            <a:off x="7259141" y="3679751"/>
            <a:ext cx="9525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18" name="AutoShape 22"/>
          <p:cNvSpPr>
            <a:spLocks noChangeShapeType="1"/>
          </p:cNvSpPr>
          <p:nvPr/>
        </p:nvSpPr>
        <p:spPr bwMode="auto">
          <a:xfrm flipH="1">
            <a:off x="3049091" y="3508301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17" name="AutoShape 21"/>
          <p:cNvSpPr>
            <a:spLocks noChangeShapeType="1"/>
          </p:cNvSpPr>
          <p:nvPr/>
        </p:nvSpPr>
        <p:spPr bwMode="auto">
          <a:xfrm>
            <a:off x="2039441" y="4175051"/>
            <a:ext cx="9525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16" name="AutoShape 20"/>
          <p:cNvSpPr>
            <a:spLocks noChangeShapeType="1"/>
          </p:cNvSpPr>
          <p:nvPr/>
        </p:nvSpPr>
        <p:spPr bwMode="auto">
          <a:xfrm rot="16200000">
            <a:off x="1740732" y="991404"/>
            <a:ext cx="2121869" cy="1524448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15" name="AutoShape 19"/>
          <p:cNvSpPr>
            <a:spLocks noChangeShapeType="1"/>
          </p:cNvSpPr>
          <p:nvPr/>
        </p:nvSpPr>
        <p:spPr bwMode="auto">
          <a:xfrm>
            <a:off x="4668341" y="819076"/>
            <a:ext cx="9525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3858716" y="1241351"/>
            <a:ext cx="1628775" cy="455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شناسايي مادر پر خطر </a:t>
            </a:r>
            <a:endParaRPr kumimoji="0" lang="fa-I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515566" y="1411214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خير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220541" y="3087614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خير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448891" y="4203626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بلي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773241" y="3087614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بلي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1115516" y="4594151"/>
            <a:ext cx="1876425" cy="8572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انجام مراقبت توسط متخصص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1448891" y="5451401"/>
            <a:ext cx="1171575" cy="1092200"/>
          </a:xfrm>
          <a:prstGeom prst="flowChartPunchedTape">
            <a:avLst/>
          </a:prstGeom>
          <a:solidFill>
            <a:srgbClr val="FFFFFF"/>
          </a:solidFill>
          <a:ln w="12700">
            <a:solidFill>
              <a:srgbClr val="4F81BD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پي‌گيري توسط كارشناس مركز بهداشتي درماني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2106116" y="979414"/>
            <a:ext cx="1285875" cy="1123950"/>
          </a:xfrm>
          <a:prstGeom prst="flowChartPunchedTape">
            <a:avLst/>
          </a:prstGeom>
          <a:solidFill>
            <a:srgbClr val="FFFFFF"/>
          </a:solidFill>
          <a:ln w="12700">
            <a:solidFill>
              <a:srgbClr val="4F81BD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پي‌گيري و ثبت توسط كارشناس مركز بهداشتي درماني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754316" y="5032301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بلي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549404" y="4175051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خير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AutoShape 8"/>
          <p:cNvSpPr>
            <a:spLocks noChangeShapeType="1"/>
          </p:cNvSpPr>
          <p:nvPr/>
        </p:nvSpPr>
        <p:spPr bwMode="auto">
          <a:xfrm>
            <a:off x="3382466" y="1563614"/>
            <a:ext cx="476250" cy="0"/>
          </a:xfrm>
          <a:prstGeom prst="straightConnector1">
            <a:avLst/>
          </a:prstGeom>
          <a:noFill/>
          <a:ln w="12700">
            <a:solidFill>
              <a:srgbClr val="4BACC6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553916" y="1916039"/>
            <a:ext cx="2241550" cy="736600"/>
          </a:xfrm>
          <a:prstGeom prst="diamond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آيا نياز به ارجاع دارد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065091" y="2679626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بلي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978029" y="446014"/>
            <a:ext cx="428625" cy="285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خير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AutoShape 4"/>
          <p:cNvSpPr>
            <a:spLocks noChangeShapeType="1"/>
          </p:cNvSpPr>
          <p:nvPr/>
        </p:nvSpPr>
        <p:spPr bwMode="auto">
          <a:xfrm rot="16200000" flipV="1">
            <a:off x="4995107" y="1493724"/>
            <a:ext cx="1647776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099" name="AutoShape 3"/>
          <p:cNvSpPr>
            <a:spLocks noChangeShapeType="1"/>
          </p:cNvSpPr>
          <p:nvPr/>
        </p:nvSpPr>
        <p:spPr bwMode="auto">
          <a:xfrm flipV="1">
            <a:off x="4687391" y="4098851"/>
            <a:ext cx="0" cy="815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098" name="AutoShape 2"/>
          <p:cNvSpPr>
            <a:spLocks noChangeShapeType="1"/>
          </p:cNvSpPr>
          <p:nvPr/>
        </p:nvSpPr>
        <p:spPr bwMode="auto">
          <a:xfrm rot="10800000" flipV="1">
            <a:off x="5398591" y="4594151"/>
            <a:ext cx="936625" cy="5905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fa-IR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015879" y="4916414"/>
            <a:ext cx="1381125" cy="403225"/>
          </a:xfrm>
          <a:prstGeom prst="rect">
            <a:avLst/>
          </a:prstGeom>
          <a:solidFill>
            <a:srgbClr val="FFFFFF"/>
          </a:solidFill>
          <a:ln w="31750">
            <a:solidFill>
              <a:srgbClr val="C0504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Koodak" pitchFamily="2" charset="-78"/>
              </a:rPr>
              <a:t>تداوم بستري </a:t>
            </a:r>
            <a:endParaRPr kumimoji="0" lang="fa-I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1744166" y="-38742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fa-IR"/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1744166" y="6977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8640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ar-SA" sz="4400" dirty="0" smtClean="0">
                <a:solidFill>
                  <a:srgbClr val="002060"/>
                </a:solidFill>
                <a:cs typeface="Koodak" pitchFamily="2" charset="-78"/>
              </a:rPr>
              <a:t>مکمل های </a:t>
            </a:r>
            <a:r>
              <a:rPr lang="fa-IR" sz="4400" dirty="0" smtClean="0">
                <a:solidFill>
                  <a:srgbClr val="002060"/>
                </a:solidFill>
                <a:cs typeface="Koodak" pitchFamily="2" charset="-78"/>
              </a:rPr>
              <a:t>داروئي </a:t>
            </a:r>
            <a:r>
              <a:rPr lang="ar-SA" sz="4400" dirty="0" smtClean="0">
                <a:solidFill>
                  <a:srgbClr val="002060"/>
                </a:solidFill>
                <a:cs typeface="Koodak" pitchFamily="2" charset="-78"/>
              </a:rPr>
              <a:t>برنامه مادران</a:t>
            </a:r>
            <a:endParaRPr lang="fa-IR" sz="4400" dirty="0" smtClean="0">
              <a:solidFill>
                <a:srgbClr val="002060"/>
              </a:solidFill>
              <a:cs typeface="Koodak" pitchFamily="2" charset="-78"/>
            </a:endParaRPr>
          </a:p>
        </p:txBody>
      </p:sp>
      <p:sp>
        <p:nvSpPr>
          <p:cNvPr id="19459" name="Subtitle 2"/>
          <p:cNvSpPr>
            <a:spLocks noGrp="1"/>
          </p:cNvSpPr>
          <p:nvPr>
            <p:ph type="subTitle" idx="1"/>
          </p:nvPr>
        </p:nvSpPr>
        <p:spPr>
          <a:xfrm>
            <a:off x="323850" y="1268413"/>
            <a:ext cx="8496300" cy="4392612"/>
          </a:xfrm>
        </p:spPr>
        <p:txBody>
          <a:bodyPr/>
          <a:lstStyle/>
          <a:p>
            <a:pPr marR="0"/>
            <a:r>
              <a:rPr lang="fa-IR" sz="2400" dirty="0" smtClean="0">
                <a:solidFill>
                  <a:schemeClr val="bg1"/>
                </a:solidFill>
                <a:cs typeface="B Koodak" pitchFamily="2" charset="-78"/>
              </a:rPr>
              <a:t>طبق بسته مراقبت های ادغام یافته سلامت مادران تجویز قرص آهن و مولتی ویتامین از هفته 20 بارداری تا سه ماه پس از زایمان و همچنین مصرف اسید فولیک از سه ماه پیش از بارداری ضروری است که هزینه تامین آن برای 60 درصد گروه هدف و بر مبنای قیمت دارو در فروردین 93 بالغ بر 35 تا 40 میلیارد تومان در سال می شود.</a:t>
            </a:r>
          </a:p>
          <a:p>
            <a:pPr marR="0" algn="just"/>
            <a:r>
              <a:rPr lang="fa-IR" sz="2400" u="sng" dirty="0" smtClean="0">
                <a:solidFill>
                  <a:schemeClr val="bg1"/>
                </a:solidFill>
                <a:cs typeface="B Koodak" pitchFamily="2" charset="-78"/>
              </a:rPr>
              <a:t>نحوه تامین  </a:t>
            </a:r>
          </a:p>
          <a:p>
            <a:pPr marR="0" algn="just">
              <a:buFont typeface="Wingdings 3" pitchFamily="18" charset="2"/>
              <a:buBlip>
                <a:blip r:embed="rId3"/>
              </a:buBlip>
            </a:pPr>
            <a:r>
              <a:rPr lang="fa-IR" sz="2400" dirty="0" smtClean="0">
                <a:solidFill>
                  <a:schemeClr val="bg1"/>
                </a:solidFill>
                <a:cs typeface="B Koodak" pitchFamily="2" charset="-78"/>
              </a:rPr>
              <a:t>وجود ردیف اعتباری خاصی برای تامین مکمل های داروئی تا قبل از 1384</a:t>
            </a:r>
          </a:p>
          <a:p>
            <a:pPr marR="0" algn="just">
              <a:buFont typeface="Wingdings 3" pitchFamily="18" charset="2"/>
              <a:buBlip>
                <a:blip r:embed="rId3"/>
              </a:buBlip>
            </a:pPr>
            <a:r>
              <a:rPr lang="fa-IR" sz="2400" dirty="0" smtClean="0">
                <a:solidFill>
                  <a:schemeClr val="bg1"/>
                </a:solidFill>
                <a:cs typeface="B Koodak" pitchFamily="2" charset="-78"/>
              </a:rPr>
              <a:t> حذف خرید مکمل از ردیف متمرکز در سال 1385 و اضافه کردن اعتبار به سرجمع اعتبارات جاری دانشگاه و مشکلات ناشی از کمبود اعتبار جاری دانشگاه</a:t>
            </a:r>
            <a:endParaRPr lang="fa-IR" dirty="0" smtClean="0">
              <a:solidFill>
                <a:schemeClr val="bg1"/>
              </a:solidFill>
              <a:cs typeface="B Koodak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a-IR" sz="40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هدف كلي برنامه اداره سلامت مادران</a:t>
            </a:r>
            <a:r>
              <a:rPr lang="en-US" sz="2000" dirty="0" smtClean="0">
                <a:solidFill>
                  <a:srgbClr val="99CCCC">
                    <a:lumMod val="75000"/>
                  </a:srgbClr>
                </a:solidFill>
                <a:ea typeface="+mn-ea"/>
                <a:cs typeface="B Titr" pitchFamily="2" charset="-78"/>
              </a:rPr>
              <a:t>: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120000"/>
              </a:lnSpc>
              <a:buClr>
                <a:srgbClr val="333366"/>
              </a:buClr>
              <a:buFont typeface="Wingdings 3" pitchFamily="18" charset="2"/>
              <a:buNone/>
            </a:pPr>
            <a:r>
              <a:rPr lang="fa-IR" sz="4400" b="1" dirty="0" smtClean="0">
                <a:solidFill>
                  <a:srgbClr val="002060"/>
                </a:solidFill>
              </a:rPr>
              <a:t>	</a:t>
            </a:r>
            <a:r>
              <a:rPr lang="ar-SA" sz="4000" dirty="0" smtClean="0">
                <a:cs typeface="B Koodak" pitchFamily="2" charset="-78"/>
              </a:rPr>
              <a:t>کاهش مرگ و عوارض ناشی از بارداری و</a:t>
            </a:r>
            <a:r>
              <a:rPr lang="fa-IR" sz="4000" dirty="0" smtClean="0">
                <a:cs typeface="B Koodak" pitchFamily="2" charset="-78"/>
              </a:rPr>
              <a:t> </a:t>
            </a:r>
            <a:r>
              <a:rPr lang="ar-SA" sz="4000" dirty="0" smtClean="0">
                <a:cs typeface="B Koodak" pitchFamily="2" charset="-78"/>
              </a:rPr>
              <a:t>زایمان در مادر تا 6 هفته پس از زایمان و کاهش مرگ </a:t>
            </a:r>
            <a:r>
              <a:rPr lang="fa-IR" sz="4000" dirty="0" smtClean="0">
                <a:cs typeface="B Koodak" pitchFamily="2" charset="-78"/>
              </a:rPr>
              <a:t>پ</a:t>
            </a:r>
            <a:r>
              <a:rPr lang="ar-SA" sz="4000" dirty="0" smtClean="0">
                <a:cs typeface="B Koodak" pitchFamily="2" charset="-78"/>
              </a:rPr>
              <a:t>ر</a:t>
            </a:r>
            <a:r>
              <a:rPr lang="fa-IR" sz="4000" dirty="0" smtClean="0">
                <a:cs typeface="B Koodak" pitchFamily="2" charset="-78"/>
              </a:rPr>
              <a:t>ه </a:t>
            </a:r>
            <a:r>
              <a:rPr lang="ar-SA" sz="4000" dirty="0" smtClean="0">
                <a:cs typeface="B Koodak" pitchFamily="2" charset="-78"/>
              </a:rPr>
              <a:t>ناتال</a:t>
            </a:r>
            <a:endParaRPr lang="en-US" sz="4000" dirty="0" smtClean="0">
              <a:cs typeface="B Koodak" pitchFamily="2" charset="-78"/>
            </a:endParaRPr>
          </a:p>
          <a:p>
            <a:pPr algn="ctr" eaLnBrk="1" hangingPunct="1">
              <a:lnSpc>
                <a:spcPct val="120000"/>
              </a:lnSpc>
              <a:buClr>
                <a:srgbClr val="333366"/>
              </a:buClr>
              <a:buFont typeface="Wingdings 3" pitchFamily="18" charset="2"/>
              <a:buNone/>
            </a:pPr>
            <a:r>
              <a:rPr lang="ar-SA" sz="4000" dirty="0" smtClean="0">
                <a:cs typeface="B Koodak" pitchFamily="2" charset="-78"/>
              </a:rPr>
              <a:t> </a:t>
            </a:r>
            <a:r>
              <a:rPr lang="en-US" sz="4000" dirty="0" smtClean="0">
                <a:cs typeface="B Koodak" pitchFamily="2" charset="-78"/>
              </a:rPr>
              <a:t>)</a:t>
            </a:r>
            <a:r>
              <a:rPr lang="ar-SA" sz="4000" dirty="0" smtClean="0">
                <a:cs typeface="B Koodak" pitchFamily="2" charset="-78"/>
              </a:rPr>
              <a:t>جنین</a:t>
            </a:r>
            <a:r>
              <a:rPr lang="en-US" sz="4000" dirty="0" smtClean="0">
                <a:cs typeface="B Koodak" pitchFamily="2" charset="-78"/>
              </a:rPr>
              <a:t>(</a:t>
            </a:r>
            <a:r>
              <a:rPr lang="ar-SA" sz="4000" dirty="0" smtClean="0">
                <a:cs typeface="B Koodak" pitchFamily="2" charset="-78"/>
              </a:rPr>
              <a:t>و نوزاد 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848872" cy="83671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400" b="1" dirty="0" smtClean="0"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cs typeface="Koodak" pitchFamily="2" charset="-78"/>
              </a:rPr>
              <a:t>مکمل های </a:t>
            </a:r>
            <a:r>
              <a:rPr lang="fa-IR" sz="4400" b="1" dirty="0" smtClean="0"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cs typeface="Koodak" pitchFamily="2" charset="-78"/>
              </a:rPr>
              <a:t>دارو</a:t>
            </a:r>
            <a:r>
              <a:rPr lang="ar-SA" sz="4400" b="1" dirty="0" smtClean="0"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cs typeface="Koodak" pitchFamily="2" charset="-78"/>
              </a:rPr>
              <a:t>ئی برنامه مادران</a:t>
            </a:r>
            <a:endParaRPr lang="en-US" sz="4400" b="1" dirty="0" smtClean="0">
              <a:solidFill>
                <a:srgbClr val="00206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cs typeface="Koodak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1340768"/>
            <a:ext cx="8351837" cy="5078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  <a:defRPr/>
            </a:pPr>
            <a:r>
              <a:rPr lang="fa-IR" sz="2400" b="1" dirty="0">
                <a:latin typeface="Arial" charset="0"/>
                <a:cs typeface="Arial" charset="0"/>
              </a:rPr>
              <a:t>پیگیری تامین رایگان دارو در سال های اخیر از طریق:</a:t>
            </a:r>
          </a:p>
          <a:p>
            <a:pPr>
              <a:defRPr/>
            </a:pPr>
            <a:endParaRPr lang="fa-IR" sz="2400" b="1" dirty="0">
              <a:solidFill>
                <a:srgbClr val="993300"/>
              </a:solidFill>
              <a:latin typeface="Arial" charset="0"/>
              <a:cs typeface="Arial" charset="0"/>
            </a:endParaRPr>
          </a:p>
          <a:p>
            <a:pPr marL="441325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fa-IR" sz="2400" b="1" dirty="0">
                <a:latin typeface="Arial" charset="0"/>
                <a:cs typeface="Arial" charset="0"/>
              </a:rPr>
              <a:t> تعیین ردیف اعتباری مشخص برای خرید مکمل بویژه با توجه به       سیاست های جدید جمعیتی (در دست اقدام)</a:t>
            </a:r>
          </a:p>
          <a:p>
            <a:pPr marL="441325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fa-IR" sz="2400" b="1" dirty="0">
                <a:latin typeface="Arial" charset="0"/>
                <a:cs typeface="Arial" charset="0"/>
              </a:rPr>
              <a:t> هماهنگی با هیات امناء و طرح موضوع در</a:t>
            </a:r>
            <a:r>
              <a:rPr lang="ar-SA" sz="2400" b="1" dirty="0">
                <a:latin typeface="Arial" charset="0"/>
                <a:cs typeface="Arial" charset="0"/>
              </a:rPr>
              <a:t> جلسات روسای دانشگاه</a:t>
            </a:r>
            <a:r>
              <a:rPr lang="fa-IR" sz="2400" b="1" dirty="0">
                <a:latin typeface="Arial" charset="0"/>
                <a:cs typeface="Arial" charset="0"/>
              </a:rPr>
              <a:t> </a:t>
            </a:r>
            <a:r>
              <a:rPr lang="ar-SA" sz="2400" b="1" dirty="0">
                <a:latin typeface="Arial" charset="0"/>
                <a:cs typeface="Arial" charset="0"/>
              </a:rPr>
              <a:t>ها</a:t>
            </a:r>
            <a:endParaRPr lang="fa-IR" sz="2400" b="1" dirty="0">
              <a:latin typeface="Arial" charset="0"/>
              <a:cs typeface="Arial" charset="0"/>
            </a:endParaRPr>
          </a:p>
          <a:p>
            <a:pPr marL="441325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fa-IR" sz="2400" b="1" dirty="0">
                <a:latin typeface="Arial" charset="0"/>
                <a:cs typeface="Arial" charset="0"/>
              </a:rPr>
              <a:t> طرح مشترک با دفتر زنان با عنوان حمایت از تامین مکمل های غذائی مورد نیاز در بارداری و پس از زایمان و ارسال اعتبار برای چهار دانشگاه کرمان، هرمزگان، سیستان و بلوچستان و کردستان جهت تامین مکمل برای حدود 6 درصد مادران تحت پوشش </a:t>
            </a:r>
            <a:endParaRPr lang="en-US" sz="2400" b="1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fa-IR" sz="2400" dirty="0">
                <a:latin typeface="Arial" charset="0"/>
                <a:cs typeface="Arial" charset="0"/>
              </a:rPr>
              <a:t> </a:t>
            </a:r>
            <a:endParaRPr lang="fa-IR" sz="2400" b="1" dirty="0"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A4207-25C9-4816-9C56-D9C080B0C311}" type="slidenum">
              <a:rPr lang="ar-SA" sz="2000" b="1"/>
              <a:pPr>
                <a:defRPr/>
              </a:pPr>
              <a:t>20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844675"/>
            <a:ext cx="8569325" cy="137001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Koodak" pitchFamily="2" charset="-78"/>
              </a:rPr>
              <a:t>ترویج زایمان طبیعی</a:t>
            </a:r>
            <a:endParaRPr lang="en-US" dirty="0" smtClean="0">
              <a:cs typeface="B Koodak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75184"/>
          </a:xfrm>
        </p:spPr>
        <p:txBody>
          <a:bodyPr/>
          <a:lstStyle/>
          <a:p>
            <a:pPr algn="ctr">
              <a:defRPr/>
            </a:pPr>
            <a:r>
              <a:rPr lang="fa-IR" sz="4400" dirty="0" smtClean="0">
                <a:cs typeface="B Koodak" pitchFamily="2" charset="-78"/>
              </a:rPr>
              <a:t>درصد سزارین در ایران</a:t>
            </a:r>
            <a:endParaRPr lang="fa-IR" sz="4400" dirty="0">
              <a:cs typeface="B Koodak" pitchFamily="2" charset="-78"/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</p:nvPr>
        </p:nvGraphicFramePr>
        <p:xfrm>
          <a:off x="446336" y="1535584"/>
          <a:ext cx="82296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568" y="2060848"/>
            <a:ext cx="7772400" cy="299499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a-IR" dirty="0" smtClean="0">
                <a:cs typeface="B Koodak" pitchFamily="2" charset="-78"/>
              </a:rPr>
              <a:t>يكي از راهكارهاي افزایش فرزند آوری حفظ سلامت  مادران از طريق ترویج زایمان طبیعی است.</a:t>
            </a:r>
            <a:endParaRPr lang="en-US" dirty="0">
              <a:cs typeface="B Koodak" pitchFamily="2" charset="-7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772400" cy="86409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a-IR" sz="4400" b="1" dirty="0" smtClean="0">
                <a:cs typeface="B Koodak" pitchFamily="2" charset="-78"/>
              </a:rPr>
              <a:t>برنامه 5 ساله کاهش سزارین</a:t>
            </a:r>
            <a:r>
              <a:rPr lang="en-US" sz="4400" b="1" dirty="0" smtClean="0">
                <a:cs typeface="B Koodak" pitchFamily="2" charset="-78"/>
              </a:rPr>
              <a:t>:</a:t>
            </a:r>
            <a:endParaRPr lang="fa-IR" sz="4400" b="1" dirty="0" smtClean="0">
              <a:cs typeface="B Koodak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844824"/>
            <a:ext cx="7273925" cy="46474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گروه بندی مشکلات: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آموزش به ارائه دهندگان و گیرندگان خدمت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استانداردسازی، نظارت و اعتبار بخشی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تعرفه ها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مشکلات قانونی </a:t>
            </a:r>
          </a:p>
          <a:p>
            <a:pPr marL="342900" indent="-342900">
              <a:defRPr/>
            </a:pPr>
            <a:endParaRPr lang="fa-IR" sz="2800" b="1" dirty="0">
              <a:latin typeface="Arial" charset="0"/>
              <a:cs typeface="B Yagut" pitchFamily="2" charset="-78"/>
            </a:endParaRPr>
          </a:p>
          <a:p>
            <a:pPr marL="342900" indent="-342900">
              <a:defRPr/>
            </a:pPr>
            <a:endParaRPr lang="fa-IR" sz="2800" b="1" dirty="0">
              <a:latin typeface="Arial" charset="0"/>
              <a:cs typeface="B Yagut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fa-IR" sz="4400" dirty="0" smtClean="0">
                <a:cs typeface="B Koodak" pitchFamily="2" charset="-78"/>
              </a:rPr>
              <a:t>اقدامات انجام شده برای کاهش سزارین</a:t>
            </a:r>
            <a:endParaRPr lang="fa-IR" sz="4400" dirty="0">
              <a:cs typeface="B Koodak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74441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برگزاري کلاس آمادگی برای زایمان </a:t>
            </a:r>
            <a:endParaRPr lang="en-US" sz="3200" dirty="0" smtClean="0">
              <a:solidFill>
                <a:schemeClr val="tx2"/>
              </a:solidFill>
              <a:latin typeface="+mj-lt"/>
              <a:ea typeface="+mj-ea"/>
              <a:cs typeface="B Koodak" pitchFamily="2" charset="-78"/>
            </a:endParaRPr>
          </a:p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برگزاري دوره هاي آموزشي براي ارائه دهندگان خدمت</a:t>
            </a:r>
          </a:p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تدوين استاندارد هاي فضای فيزيكي، تجهيزات و نيروي انساني و خدمات مامائي </a:t>
            </a:r>
            <a:endParaRPr lang="en-US" sz="3200" dirty="0" smtClean="0">
              <a:solidFill>
                <a:schemeClr val="tx2"/>
              </a:solidFill>
              <a:latin typeface="+mj-lt"/>
              <a:ea typeface="+mj-ea"/>
              <a:cs typeface="B Koodak" pitchFamily="2" charset="-78"/>
            </a:endParaRPr>
          </a:p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اعتباربخشي بلوك زايمان مانند اورژانس بيمارستاني</a:t>
            </a:r>
          </a:p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در نظر گرفتن راهنماي كشوري خدمات مامائي و زايمان بعنوان مرجع علمي و مرجع قضاوت  </a:t>
            </a:r>
          </a:p>
          <a:p>
            <a:pPr marL="136525" indent="0">
              <a:buFont typeface="Wingdings 3" pitchFamily="18" charset="2"/>
              <a:buNone/>
              <a:defRPr/>
            </a:pPr>
            <a:endParaRPr lang="en-US" dirty="0">
              <a:cs typeface="B Koodak" pitchFamily="2" charset="-78"/>
            </a:endParaRPr>
          </a:p>
          <a:p>
            <a:pPr>
              <a:defRPr/>
            </a:pPr>
            <a:endParaRPr lang="fa-IR" dirty="0"/>
          </a:p>
          <a:p>
            <a:pPr marL="136525" indent="0">
              <a:buFont typeface="Wingdings 3" pitchFamily="18" charset="2"/>
              <a:buNone/>
              <a:defRPr/>
            </a:pPr>
            <a:endParaRPr lang="fa-IR" dirty="0" smtClean="0"/>
          </a:p>
          <a:p>
            <a:pPr marL="136525" indent="0">
              <a:buFont typeface="Wingdings 3" pitchFamily="18" charset="2"/>
              <a:buNone/>
              <a:defRPr/>
            </a:pPr>
            <a:endParaRPr lang="en-US" dirty="0" smtClean="0"/>
          </a:p>
          <a:p>
            <a:pPr marL="136525" indent="0">
              <a:buFont typeface="Wingdings 3" pitchFamily="18" charset="2"/>
              <a:buNone/>
              <a:defRPr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طرح تحول نظام سلامت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717656"/>
          </a:xfrm>
        </p:spPr>
        <p:txBody>
          <a:bodyPr/>
          <a:lstStyle/>
          <a:p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مقيم بودن متخصصين در بيمارستانها</a:t>
            </a:r>
          </a:p>
          <a:p>
            <a:pPr>
              <a:defRPr/>
            </a:pP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حذف فرانشیز زایمان طبیعی برای مادران و افزایش تعرفه زایمان طبیعی</a:t>
            </a:r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 </a:t>
            </a:r>
            <a:r>
              <a:rPr lang="fa-IR" sz="3200" dirty="0" smtClean="0">
                <a:solidFill>
                  <a:schemeClr val="tx2"/>
                </a:solidFill>
                <a:latin typeface="+mj-lt"/>
                <a:ea typeface="+mj-ea"/>
                <a:cs typeface="B Koodak" pitchFamily="2" charset="-78"/>
              </a:rPr>
              <a:t>برای ارائه دهنده خدمت</a:t>
            </a:r>
            <a:endParaRPr lang="en-US" sz="3200" dirty="0" smtClean="0">
              <a:solidFill>
                <a:schemeClr val="tx2"/>
              </a:solidFill>
              <a:latin typeface="+mj-lt"/>
              <a:ea typeface="+mj-ea"/>
              <a:cs typeface="B Koodak" pitchFamily="2" charset="-78"/>
            </a:endParaRPr>
          </a:p>
          <a:p>
            <a:pPr marL="136525" indent="0">
              <a:buFont typeface="Wingdings 3" pitchFamily="18" charset="2"/>
              <a:buNone/>
              <a:defRPr/>
            </a:pPr>
            <a:endParaRPr lang="fa-IR" dirty="0" smtClean="0">
              <a:cs typeface="B Koodak" pitchFamily="2" charset="-78"/>
            </a:endParaRPr>
          </a:p>
          <a:p>
            <a:pPr>
              <a:buNone/>
            </a:pPr>
            <a:endParaRPr lang="fa-I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4040188" cy="659352"/>
          </a:xfrm>
        </p:spPr>
        <p:txBody>
          <a:bodyPr/>
          <a:lstStyle/>
          <a:p>
            <a:pPr algn="ctr"/>
            <a:r>
              <a:rPr lang="fa-IR" dirty="0" smtClean="0"/>
              <a:t>با تشکر از توجه شما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>
            <a:normAutofit/>
          </a:bodyPr>
          <a:lstStyle/>
          <a:p>
            <a:pPr marL="118872" indent="0" algn="just">
              <a:buFont typeface="Wingdings 3" pitchFamily="18" charset="2"/>
              <a:buNone/>
              <a:defRPr/>
            </a:pPr>
            <a:r>
              <a:rPr lang="en-US" sz="2400" b="1" dirty="0"/>
              <a:t/>
            </a:r>
            <a:br>
              <a:rPr lang="en-US" sz="2400" b="1" dirty="0"/>
            </a:br>
            <a:r>
              <a:rPr lang="ar-SA" sz="2400" b="1" dirty="0" smtClean="0">
                <a:latin typeface="+mj-lt"/>
                <a:cs typeface="B Koodak" pitchFamily="2" charset="-78"/>
              </a:rPr>
              <a:t>فرمود</a:t>
            </a:r>
            <a:r>
              <a:rPr lang="fa-IR" sz="2400" b="1" dirty="0" smtClean="0">
                <a:latin typeface="+mj-lt"/>
                <a:cs typeface="B Koodak" pitchFamily="2" charset="-78"/>
              </a:rPr>
              <a:t>ند</a:t>
            </a:r>
            <a:r>
              <a:rPr lang="ar-SA" sz="2400" b="1" dirty="0" smtClean="0">
                <a:latin typeface="+mj-lt"/>
                <a:cs typeface="B Koodak" pitchFamily="2" charset="-78"/>
              </a:rPr>
              <a:t>: </a:t>
            </a:r>
            <a:endParaRPr lang="fa-IR" sz="2400" b="1" dirty="0" smtClean="0">
              <a:latin typeface="+mj-lt"/>
              <a:cs typeface="B Koodak" pitchFamily="2" charset="-78"/>
            </a:endParaRPr>
          </a:p>
          <a:p>
            <a:pPr marL="118872" indent="0" algn="just">
              <a:buFont typeface="Wingdings 3" pitchFamily="18" charset="2"/>
              <a:buNone/>
              <a:defRPr/>
            </a:pPr>
            <a:r>
              <a:rPr lang="ar-SA" sz="2400" b="1" dirty="0" smtClean="0">
                <a:latin typeface="+mj-lt"/>
                <a:cs typeface="B Koodak" pitchFamily="2" charset="-78"/>
              </a:rPr>
              <a:t>مؤمن </a:t>
            </a:r>
            <a:r>
              <a:rPr lang="ar-SA" sz="2400" b="1" dirty="0">
                <a:latin typeface="+mj-lt"/>
                <a:cs typeface="B Koodak" pitchFamily="2" charset="-78"/>
              </a:rPr>
              <a:t>آن كسى است كه خود را به جهت رفاه مردم در زحمت بيندازد و ديگران از او در أمنيّت و آسايش </a:t>
            </a:r>
            <a:r>
              <a:rPr lang="ar-SA" sz="2400" b="1" dirty="0" smtClean="0">
                <a:latin typeface="+mj-lt"/>
                <a:cs typeface="B Koodak" pitchFamily="2" charset="-78"/>
              </a:rPr>
              <a:t>باشند</a:t>
            </a:r>
            <a:r>
              <a:rPr lang="fa-IR" sz="2400" b="1" dirty="0" smtClean="0">
                <a:latin typeface="+mj-lt"/>
                <a:cs typeface="B Koodak" pitchFamily="2" charset="-78"/>
              </a:rPr>
              <a:t>.</a:t>
            </a:r>
            <a:endParaRPr lang="en-US" sz="2400" dirty="0">
              <a:latin typeface="+mj-lt"/>
              <a:cs typeface="B Koodak" pitchFamily="2" charset="-78"/>
            </a:endParaRPr>
          </a:p>
          <a:p>
            <a:pPr algn="just">
              <a:defRPr/>
            </a:pPr>
            <a:endParaRPr lang="en-US" sz="2400" dirty="0">
              <a:latin typeface="+mj-lt"/>
              <a:cs typeface="B Koodak" pitchFamily="2" charset="-78"/>
            </a:endParaRPr>
          </a:p>
        </p:txBody>
      </p:sp>
      <p:pic>
        <p:nvPicPr>
          <p:cNvPr id="34821" name="Picture 2" descr="D:\Users\Dell\Pictures\re760-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99592" y="2060848"/>
            <a:ext cx="3143250" cy="3673475"/>
          </a:xfrm>
          <a:ln>
            <a:prstDash val="solid"/>
          </a:ln>
        </p:spPr>
      </p:pic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a-IR" b="1" dirty="0"/>
              <a:t>حديث گهربار از امام </a:t>
            </a:r>
            <a:r>
              <a:rPr lang="fa-IR" b="1" dirty="0" smtClean="0"/>
              <a:t>علی عليه </a:t>
            </a:r>
            <a:r>
              <a:rPr lang="fa-IR" b="1" dirty="0"/>
              <a:t>السلام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fa-IR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ارتقاي </a:t>
            </a:r>
            <a:r>
              <a:rPr lang="fa-IR" sz="4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مراقبتهاي </a:t>
            </a:r>
            <a:r>
              <a:rPr lang="fa-IR" sz="40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 B Koodak"/>
                <a:cs typeface="B Titr" pitchFamily="2" charset="-78"/>
              </a:rPr>
              <a:t>پیش</a:t>
            </a:r>
            <a:r>
              <a:rPr lang="fa-IR" sz="4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از بارداري</a:t>
            </a:r>
          </a:p>
          <a:p>
            <a:pPr>
              <a:defRPr/>
            </a:pPr>
            <a:r>
              <a:rPr lang="fa-IR" sz="4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ارتقاي مراقبتهاي دوران بارداري</a:t>
            </a:r>
          </a:p>
          <a:p>
            <a:pPr>
              <a:buNone/>
              <a:defRPr/>
            </a:pPr>
            <a:r>
              <a:rPr lang="fa-IR" sz="4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  </a:t>
            </a:r>
            <a:r>
              <a:rPr lang="fa-IR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برنامه براي حاملگي هاي پرخطر</a:t>
            </a:r>
          </a:p>
          <a:p>
            <a:pPr>
              <a:buNone/>
              <a:defRPr/>
            </a:pPr>
            <a:r>
              <a:rPr lang="fa-IR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cs typeface="Koodak" pitchFamily="2" charset="-78"/>
              </a:rPr>
              <a:t>    پرونده الكترونيك</a:t>
            </a:r>
          </a:p>
          <a:p>
            <a:pPr>
              <a:buNone/>
              <a:defRPr/>
            </a:pPr>
            <a:r>
              <a:rPr lang="fa-IR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   </a:t>
            </a:r>
            <a:r>
              <a:rPr lang="ar-SA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مکمل های </a:t>
            </a:r>
            <a:r>
              <a:rPr lang="fa-IR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دارو</a:t>
            </a:r>
            <a:r>
              <a:rPr lang="ar-SA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ئی برنامه مادران</a:t>
            </a:r>
            <a:endParaRPr lang="fa-IR" sz="36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>
              <a:defRPr/>
            </a:pPr>
            <a:r>
              <a:rPr lang="fa-IR" sz="4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افزايش زايمان طبيعي و كاهش سزارين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Causes of  neonatal deaths in 193 countries</a:t>
            </a:r>
            <a:br>
              <a:rPr lang="en-US" sz="3200" b="1" dirty="0" smtClean="0"/>
            </a:br>
            <a:r>
              <a:rPr lang="en-US" sz="3200" b="1" dirty="0" smtClean="0"/>
              <a:t> in 2010</a:t>
            </a:r>
            <a:endParaRPr lang="fa-IR" sz="3200" dirty="0"/>
          </a:p>
        </p:txBody>
      </p:sp>
      <p:pic>
        <p:nvPicPr>
          <p:cNvPr id="4" name="Content Placeholder 3" descr="congenital_figur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343150" y="2277269"/>
            <a:ext cx="4457700" cy="31718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en-US" sz="4800" dirty="0"/>
              <a:t>Preconception Care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2057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000"/>
              <a:t>May be the most important component of prenatal care </a:t>
            </a:r>
          </a:p>
          <a:p>
            <a:pPr lvl="3" algn="r"/>
            <a:r>
              <a:rPr lang="en-US"/>
              <a:t>US Public Health Service, 1989</a:t>
            </a:r>
          </a:p>
        </p:txBody>
      </p:sp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524000"/>
            <a:ext cx="4314825" cy="2557463"/>
          </a:xfrm>
          <a:prstGeom prst="rect">
            <a:avLst/>
          </a:prstGeom>
          <a:noFill/>
        </p:spPr>
      </p:pic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2667000" y="6491288"/>
            <a:ext cx="384016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You have reached the end of this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3600" b="1" dirty="0" smtClean="0">
                <a:cs typeface="B Yagut" pitchFamily="2" charset="-78"/>
              </a:rPr>
              <a:t>حدود 50 درصد از بارداری ها</a:t>
            </a:r>
          </a:p>
          <a:p>
            <a:pPr algn="ctr">
              <a:buNone/>
            </a:pPr>
            <a:r>
              <a:rPr lang="fa-IR" sz="3600" b="1" dirty="0" smtClean="0">
                <a:cs typeface="B Yagut" pitchFamily="2" charset="-78"/>
              </a:rPr>
              <a:t> بدون برنامه ریزی هستند.</a:t>
            </a:r>
          </a:p>
          <a:p>
            <a:pPr algn="ctr">
              <a:buNone/>
            </a:pPr>
            <a:r>
              <a:rPr lang="fa-IR" sz="3600" b="1" dirty="0" smtClean="0">
                <a:cs typeface="B Yagut" pitchFamily="2" charset="-78"/>
              </a:rPr>
              <a:t>(</a:t>
            </a:r>
            <a:r>
              <a:rPr lang="en-US" sz="3600" b="1" dirty="0" smtClean="0">
                <a:cs typeface="B Yagut" pitchFamily="2" charset="-78"/>
              </a:rPr>
              <a:t>unplanned</a:t>
            </a:r>
            <a:r>
              <a:rPr lang="fa-IR" sz="3600" b="1" dirty="0" smtClean="0">
                <a:cs typeface="B Yagut" pitchFamily="2" charset="-78"/>
              </a:rPr>
              <a:t> 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800" dirty="0" smtClean="0">
                <a:latin typeface=" B Koodak"/>
                <a:cs typeface="B Titr" pitchFamily="2" charset="-78"/>
              </a:rPr>
              <a:t>افراد واجد شرایط مراقبت های پیش از بارداری</a:t>
            </a:r>
            <a:r>
              <a:rPr lang="en-US" sz="2800" dirty="0" smtClean="0">
                <a:latin typeface=" B Koodak"/>
                <a:cs typeface="B Titr" pitchFamily="2" charset="-78"/>
              </a:rPr>
              <a:t/>
            </a:r>
            <a:br>
              <a:rPr lang="en-US" sz="2800" dirty="0" smtClean="0">
                <a:latin typeface=" B Koodak"/>
                <a:cs typeface="B Titr" pitchFamily="2" charset="-78"/>
              </a:rPr>
            </a:br>
            <a:r>
              <a:rPr lang="fa-IR" sz="2800" dirty="0" smtClean="0">
                <a:latin typeface=" B Koodak"/>
                <a:cs typeface="B Titr" pitchFamily="2" charset="-78"/>
              </a:rPr>
              <a:t>در برنامه بارداری ایمن:</a:t>
            </a:r>
            <a:endParaRPr lang="en-US" sz="2800" dirty="0">
              <a:latin typeface=" B Koodak"/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400" dirty="0" smtClean="0">
                <a:latin typeface="+mj-lt"/>
                <a:ea typeface="+mj-ea"/>
                <a:cs typeface="B Titr" pitchFamily="2" charset="-78"/>
              </a:rPr>
              <a:t>تمام خانمهائی که به قصد بارداری روش پیشگیری از بارداری خود را قطع می کنند.</a:t>
            </a:r>
          </a:p>
          <a:p>
            <a:r>
              <a:rPr lang="fa-IR" sz="2400" dirty="0" smtClean="0">
                <a:latin typeface="+mj-lt"/>
                <a:ea typeface="+mj-ea"/>
                <a:cs typeface="B Titr" pitchFamily="2" charset="-78"/>
              </a:rPr>
              <a:t>تمام خانم هائی که با تست منفی بارداری مراجعه </a:t>
            </a:r>
          </a:p>
          <a:p>
            <a:pPr>
              <a:buNone/>
            </a:pPr>
            <a:r>
              <a:rPr lang="fa-IR" sz="2400" dirty="0" smtClean="0">
                <a:latin typeface="+mj-lt"/>
                <a:ea typeface="+mj-ea"/>
                <a:cs typeface="B Titr" pitchFamily="2" charset="-78"/>
              </a:rPr>
              <a:t>   می کنند.</a:t>
            </a:r>
          </a:p>
          <a:p>
            <a:r>
              <a:rPr lang="fa-IR" sz="2400" dirty="0" smtClean="0">
                <a:latin typeface="+mj-lt"/>
                <a:ea typeface="+mj-ea"/>
                <a:cs typeface="B Titr" pitchFamily="2" charset="-78"/>
              </a:rPr>
              <a:t>خانمهائی که برای دریافت روش پیشگیری مراجعه می کنند و تمایل به بارداری دراینده دارند.</a:t>
            </a:r>
            <a:endParaRPr lang="en-US" sz="2400" dirty="0" smtClean="0"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58204" cy="1153276"/>
          </a:xfrm>
        </p:spPr>
        <p:txBody>
          <a:bodyPr/>
          <a:lstStyle/>
          <a:p>
            <a:r>
              <a:rPr lang="en-US" dirty="0" smtClean="0"/>
              <a:t>Preconception care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Hx</a:t>
            </a:r>
            <a:endParaRPr lang="en-US" dirty="0" smtClean="0"/>
          </a:p>
          <a:p>
            <a:pPr algn="just"/>
            <a:r>
              <a:rPr lang="en-US" dirty="0" smtClean="0"/>
              <a:t>P/E</a:t>
            </a:r>
          </a:p>
          <a:p>
            <a:pPr algn="just"/>
            <a:r>
              <a:rPr lang="en-US" dirty="0" smtClean="0"/>
              <a:t>Lab test</a:t>
            </a:r>
          </a:p>
          <a:p>
            <a:pPr algn="just"/>
            <a:r>
              <a:rPr lang="en-US" dirty="0" smtClean="0"/>
              <a:t>Supplement</a:t>
            </a:r>
          </a:p>
          <a:p>
            <a:pPr algn="just"/>
            <a:r>
              <a:rPr lang="en-US" dirty="0" smtClean="0"/>
              <a:t>Immunization</a:t>
            </a:r>
          </a:p>
          <a:p>
            <a:pPr algn="just"/>
            <a:endParaRPr lang="fa-I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sz="5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ارتقاي مراقبتهاي </a:t>
            </a:r>
            <a:r>
              <a:rPr lang="fa-IR" sz="4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 B Koodak"/>
                <a:cs typeface="B Titr" pitchFamily="2" charset="-78"/>
              </a:rPr>
              <a:t>پیش</a:t>
            </a:r>
            <a:r>
              <a:rPr lang="fa-IR" sz="54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از بارداري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Yagut" pitchFamily="2" charset="-78"/>
              </a:rPr>
              <a:t>بیماریها و شرایط تاثیرگذار بر بارداری نیاز به کنترل، تغییر دارو ، ارزیابی وضعیت و عوارض بیماری در پیش از بارداری دارند.</a:t>
            </a:r>
          </a:p>
          <a:p>
            <a:r>
              <a:rPr lang="fa-IR" dirty="0" smtClean="0">
                <a:cs typeface="B Yagut" pitchFamily="2" charset="-78"/>
              </a:rPr>
              <a:t>دیابت، بیماری قلبی، لوپوس، روماتویید ارترایتیس، صرع، تالاسمی مینور، چاقی، سندرم تخمدان پلی کیستیک</a:t>
            </a:r>
          </a:p>
          <a:p>
            <a:r>
              <a:rPr lang="fa-IR" dirty="0" smtClean="0">
                <a:cs typeface="B Yagut" pitchFamily="2" charset="-78"/>
              </a:rPr>
              <a:t>مراقبت پیش از بارداری تا یکسال اعتبار دارد</a:t>
            </a:r>
            <a:r>
              <a:rPr lang="en-US" dirty="0" smtClean="0">
                <a:cs typeface="B Yagut" pitchFamily="2" charset="-78"/>
              </a:rPr>
              <a:t>.</a:t>
            </a:r>
            <a:endParaRPr lang="en-US" dirty="0">
              <a:cs typeface="B Yagut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7a63ae98c9331042c85a0ce3caf3b722">
  <xsd:schema xmlns:xsd="http://www.w3.org/2001/XMLSchema" xmlns:p="http://schemas.microsoft.com/office/2006/metadata/properties" targetNamespace="http://schemas.microsoft.com/office/2006/metadata/properties" ma:root="true" ma:fieldsID="643ad641ad674e858ec36190b61f65c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BCF8520B-0389-4FB8-B2F6-5E86BBAAA2BB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C5C3174-1945-46CE-8DB6-9C60176B52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F030B3-A6E7-4745-97DE-A77F044D11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1177</Words>
  <Application>Microsoft Office PowerPoint</Application>
  <PresentationFormat>On-screen Show (4:3)</PresentationFormat>
  <Paragraphs>172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ارتقاي سلامت مادران</vt:lpstr>
      <vt:lpstr>هدف كلي برنامه اداره سلامت مادران:</vt:lpstr>
      <vt:lpstr>Slide 3</vt:lpstr>
      <vt:lpstr> Causes of  neonatal deaths in 193 countries  in 2010</vt:lpstr>
      <vt:lpstr>Preconception Care</vt:lpstr>
      <vt:lpstr>Slide 6</vt:lpstr>
      <vt:lpstr>افراد واجد شرایط مراقبت های پیش از بارداری در برنامه بارداری ایمن:</vt:lpstr>
      <vt:lpstr>Preconception care</vt:lpstr>
      <vt:lpstr>ارتقاي مراقبتهاي پیش از بارداري</vt:lpstr>
      <vt:lpstr>مراقبتهای دوران بارداری</vt:lpstr>
      <vt:lpstr>ايجاد نظام مراقبت موربيديتي (عوارض شديد دوران بارداري و زايمان)</vt:lpstr>
      <vt:lpstr>Slide 12</vt:lpstr>
      <vt:lpstr>فرم بررسي عوارض دوران بارداري:</vt:lpstr>
      <vt:lpstr>ايجاد نظام مراقبت موربيديتي</vt:lpstr>
      <vt:lpstr>ارتقاء مراقبتها در بارداريهاي پرخطر</vt:lpstr>
      <vt:lpstr>اهميت موضوع  ارتقاء مراقبتها در بارداريهاي پرخطر</vt:lpstr>
      <vt:lpstr>ضرورت نياز به ارتقاي مراقبتها در بارداريهاي پرخطر</vt:lpstr>
      <vt:lpstr>Slide 18</vt:lpstr>
      <vt:lpstr>مکمل های داروئي برنامه مادران</vt:lpstr>
      <vt:lpstr>مکمل های داروئی برنامه مادران</vt:lpstr>
      <vt:lpstr>ترویج زایمان طبیعی</vt:lpstr>
      <vt:lpstr>درصد سزارین در ایران</vt:lpstr>
      <vt:lpstr>يكي از راهكارهاي افزایش فرزند آوری حفظ سلامت  مادران از طريق ترویج زایمان طبیعی است.</vt:lpstr>
      <vt:lpstr>برنامه 5 ساله کاهش سزارین:</vt:lpstr>
      <vt:lpstr>اقدامات انجام شده برای کاهش سزارین</vt:lpstr>
      <vt:lpstr>طرح تحول نظام سلامت</vt:lpstr>
      <vt:lpstr>Slide 27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عوارض شديد بارداري و زايمان</dc:title>
  <dc:creator>bakhshandeh</dc:creator>
  <cp:lastModifiedBy>Administrator</cp:lastModifiedBy>
  <cp:revision>39</cp:revision>
  <dcterms:created xsi:type="dcterms:W3CDTF">2014-03-04T11:50:03Z</dcterms:created>
  <dcterms:modified xsi:type="dcterms:W3CDTF">2015-02-16T04:16:57Z</dcterms:modified>
</cp:coreProperties>
</file>